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310" r:id="rId5"/>
    <p:sldId id="257" r:id="rId6"/>
    <p:sldId id="259" r:id="rId7"/>
    <p:sldId id="261" r:id="rId8"/>
    <p:sldId id="265" r:id="rId9"/>
    <p:sldId id="267" r:id="rId10"/>
    <p:sldId id="269" r:id="rId11"/>
    <p:sldId id="271" r:id="rId12"/>
    <p:sldId id="273" r:id="rId13"/>
    <p:sldId id="274" r:id="rId14"/>
    <p:sldId id="276" r:id="rId15"/>
    <p:sldId id="278" r:id="rId16"/>
    <p:sldId id="280" r:id="rId17"/>
    <p:sldId id="282" r:id="rId18"/>
    <p:sldId id="284" r:id="rId19"/>
    <p:sldId id="286" r:id="rId20"/>
    <p:sldId id="288" r:id="rId21"/>
    <p:sldId id="291" r:id="rId22"/>
    <p:sldId id="292" r:id="rId23"/>
    <p:sldId id="294" r:id="rId24"/>
    <p:sldId id="296" r:id="rId25"/>
    <p:sldId id="297" r:id="rId26"/>
    <p:sldId id="298" r:id="rId27"/>
    <p:sldId id="300" r:id="rId28"/>
    <p:sldId id="302" r:id="rId29"/>
    <p:sldId id="304" r:id="rId30"/>
    <p:sldId id="306" r:id="rId31"/>
    <p:sldId id="308" r:id="rId32"/>
    <p:sldId id="309" r:id="rId3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3.png"/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2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6" Type="http://schemas.openxmlformats.org/officeDocument/2006/relationships/image" Target="../media/image30.png"/><Relationship Id="rId5" Type="http://schemas.openxmlformats.org/officeDocument/2006/relationships/image" Target="../media/image60.png"/><Relationship Id="rId4" Type="http://schemas.openxmlformats.org/officeDocument/2006/relationships/image" Target="../media/image31.png"/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483864"/>
            <a:ext cx="12984480" cy="20391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Detection &amp; Instance Segmentation of Foot Ulcer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48563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4307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1792224"/>
            <a:ext cx="136245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936" y="1792224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0312" y="1792224"/>
            <a:ext cx="1362456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910328"/>
            <a:ext cx="1362456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664" y="1792224"/>
            <a:ext cx="685800" cy="108813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60120" y="3108960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Traditional object detection: R-CNN, Fast R-CNN, Faster R-CNN, SSD</a:t>
            </a:r>
            <a:endParaRPr lang="en-US" sz="185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960120" y="6227064"/>
            <a:ext cx="2715768" cy="1481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Challenges: Small object detection, generalization, computational efficiency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1" name="Text 2"/>
          <p:cNvSpPr/>
          <p:nvPr/>
        </p:nvSpPr>
        <p:spPr>
          <a:xfrm>
            <a:off x="10963656" y="3108960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YOLOv11: Attention mechanisms, transformer-based architecture</a:t>
            </a:r>
            <a:endParaRPr lang="en-US" sz="185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2" name="Text 3"/>
          <p:cNvSpPr/>
          <p:nvPr/>
        </p:nvSpPr>
        <p:spPr>
          <a:xfrm>
            <a:off x="7626096" y="3108960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YOLOv8: Anchor-free detection, improved backbone network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  <p:sp>
        <p:nvSpPr>
          <p:cNvPr id="13" name="Text 4"/>
          <p:cNvSpPr/>
          <p:nvPr/>
        </p:nvSpPr>
        <p:spPr>
          <a:xfrm>
            <a:off x="4297680" y="3108960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YOLO family evolution:</a:t>
            </a:r>
            <a:endParaRPr lang="en-US" sz="185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4" name="Text 5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7. Literature Survey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3964" y="890270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8. Project Workflow</a:t>
            </a:r>
            <a:endParaRPr lang="en-US" sz="641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34540" y="1951990"/>
            <a:ext cx="11116945" cy="6017260"/>
          </a:xfrm>
          <a:prstGeom prst="rect">
            <a:avLst/>
          </a:prstGeom>
        </p:spPr>
      </p:pic>
      <p:pic>
        <p:nvPicPr>
          <p:cNvPr id="5" name="Picture 4" descr="WhatsApp Image 2025-04-08 at 16.05.15_adc1f6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1915160"/>
            <a:ext cx="11117580" cy="606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547725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47725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36592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4736592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488936" y="5568696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996696" y="5568696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996696" y="4828032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7488936" y="4828032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609344" y="5504688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D</a:t>
            </a: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iverse ulcer stages, sizes, and variations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3" name="Text 5"/>
          <p:cNvSpPr/>
          <p:nvPr/>
        </p:nvSpPr>
        <p:spPr>
          <a:xfrm>
            <a:off x="8101584" y="4773168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</a:t>
            </a: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ources: Medical datasets and clinical records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4" name="Text 6"/>
          <p:cNvSpPr/>
          <p:nvPr/>
        </p:nvSpPr>
        <p:spPr>
          <a:xfrm>
            <a:off x="8101584" y="5504688"/>
            <a:ext cx="5696712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</a:t>
            </a: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thical considerations and data protection compliance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5" name="Text 7"/>
          <p:cNvSpPr/>
          <p:nvPr/>
        </p:nvSpPr>
        <p:spPr>
          <a:xfrm>
            <a:off x="1609344" y="4773168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Created using Roboflow platform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6" name="Text 8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9. Dataset Creation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96" y="224942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1896" y="2249424"/>
            <a:ext cx="136245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632" y="2249424"/>
            <a:ext cx="822960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4782312"/>
            <a:ext cx="1362456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928" y="2249424"/>
            <a:ext cx="1225296" cy="108813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963656" y="3575304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</a:t>
            </a: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esting Set: 84 images (10%)</a:t>
            </a:r>
            <a:endParaRPr lang="en-US" sz="185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0" name="Text 1"/>
          <p:cNvSpPr/>
          <p:nvPr/>
        </p:nvSpPr>
        <p:spPr>
          <a:xfrm>
            <a:off x="7626096" y="3575304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Validation Set: 166 images (20%)</a:t>
            </a:r>
            <a:endParaRPr lang="en-US" sz="185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1" name="Text 2"/>
          <p:cNvSpPr/>
          <p:nvPr/>
        </p:nvSpPr>
        <p:spPr>
          <a:xfrm>
            <a:off x="832104" y="11155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10. Dataset Statistics</a:t>
            </a:r>
            <a:endParaRPr lang="en-US" sz="4640" dirty="0"/>
          </a:p>
        </p:txBody>
      </p:sp>
      <p:sp>
        <p:nvSpPr>
          <p:cNvPr id="12" name="Text 3"/>
          <p:cNvSpPr/>
          <p:nvPr/>
        </p:nvSpPr>
        <p:spPr>
          <a:xfrm>
            <a:off x="960120" y="6108192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Annotations: Bounding boxes and segmentation masks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3" name="Text 4"/>
          <p:cNvSpPr/>
          <p:nvPr/>
        </p:nvSpPr>
        <p:spPr>
          <a:xfrm>
            <a:off x="4297680" y="3575304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Training Set: 582 images (70%</a:t>
            </a: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)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60120" y="3575304"/>
            <a:ext cx="271576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Total Images: 832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54880"/>
            <a:ext cx="6345936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614416"/>
            <a:ext cx="12957048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044952"/>
            <a:ext cx="6345936" cy="594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895344"/>
            <a:ext cx="6345936" cy="5943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044952"/>
            <a:ext cx="6345936" cy="59436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895344"/>
            <a:ext cx="6345936" cy="5943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4754880"/>
            <a:ext cx="6345936" cy="59436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106424" y="4901184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Contrast enhancement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2" name="Text 1"/>
          <p:cNvSpPr/>
          <p:nvPr/>
        </p:nvSpPr>
        <p:spPr>
          <a:xfrm>
            <a:off x="1106424" y="3191256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Resizing to 640x640 pixels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  <p:sp>
        <p:nvSpPr>
          <p:cNvPr id="13" name="Text 2"/>
          <p:cNvSpPr/>
          <p:nvPr/>
        </p:nvSpPr>
        <p:spPr>
          <a:xfrm>
            <a:off x="7717536" y="3191256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Normalization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  <p:sp>
        <p:nvSpPr>
          <p:cNvPr id="14" name="Text 3"/>
          <p:cNvSpPr/>
          <p:nvPr/>
        </p:nvSpPr>
        <p:spPr>
          <a:xfrm>
            <a:off x="1106424" y="5760720"/>
            <a:ext cx="1242669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Scaling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5" name="Text 4"/>
          <p:cNvSpPr/>
          <p:nvPr/>
        </p:nvSpPr>
        <p:spPr>
          <a:xfrm>
            <a:off x="1106424" y="4050792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Data augmentation: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7717536" y="4901184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Rotation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7" name="Text 6"/>
          <p:cNvSpPr/>
          <p:nvPr/>
        </p:nvSpPr>
        <p:spPr>
          <a:xfrm>
            <a:off x="7717536" y="4050792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Flipping (horizontal/vertical)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  <p:sp>
        <p:nvSpPr>
          <p:cNvPr id="18" name="Text 7"/>
          <p:cNvSpPr/>
          <p:nvPr/>
        </p:nvSpPr>
        <p:spPr>
          <a:xfrm>
            <a:off x="832104" y="20208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11. Dataset Preprocessing</a:t>
            </a:r>
            <a:endParaRPr lang="en-US" sz="46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4507992"/>
            <a:ext cx="3044952" cy="14813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507992"/>
            <a:ext cx="3044952" cy="14813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376" y="4507992"/>
            <a:ext cx="3044952" cy="14813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344" y="4507992"/>
            <a:ext cx="3044952" cy="148132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717536" y="4654296"/>
            <a:ext cx="2514600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Labor-intensive annotation process for segmentation masks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12. </a:t>
            </a:r>
            <a:r>
              <a:rPr lang="en-US" sz="4640" dirty="0">
                <a:solidFill>
                  <a:srgbClr val="292929"/>
                </a:solidFill>
                <a:latin typeface="Calibri Light" panose="020F0302020204030204" charset="0"/>
                <a:ea typeface="思源宋体-思源宋体-ExtraLight" pitchFamily="34" charset="-122"/>
                <a:cs typeface="Calibri Light" panose="020F0302020204030204" charset="0"/>
              </a:rPr>
              <a:t>Dataset Challenges</a:t>
            </a:r>
            <a:endParaRPr lang="en-US" sz="4640" dirty="0">
              <a:solidFill>
                <a:srgbClr val="292929"/>
              </a:solidFill>
              <a:latin typeface="Calibri Light" panose="020F0302020204030204" charset="0"/>
              <a:ea typeface="思源宋体-思源宋体-ExtraLight" pitchFamily="34" charset="-122"/>
              <a:cs typeface="Calibri Light" panose="020F0302020204030204" charset="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4416552" y="4654296"/>
            <a:ext cx="2514600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Class imbalance between ulcer categories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106424" y="4654296"/>
            <a:ext cx="2514600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High variability in ulcer appearances (color, texture, severity)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1018520" y="4654296"/>
            <a:ext cx="2514600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Lighting variations requiring adaptive preprocessing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667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473659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365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623560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5623560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488936" y="4828032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996696" y="4828032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996696" y="5715000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7488936" y="5715000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8101584" y="5650992"/>
            <a:ext cx="5696712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Multi-task capabilities (detection, segmentation, classification)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8101584" y="4773168"/>
            <a:ext cx="5696712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CSPDarkNet backbone for optimized feature extraction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1609344" y="5650992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Enhanced post-processing techniques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Calibri Light" panose="020F0302020204030204" charset="0"/>
                <a:ea typeface="思源宋体-思源宋体-ExtraLight" pitchFamily="34" charset="-122"/>
                <a:cs typeface="Calibri Light" panose="020F0302020204030204" charset="0"/>
              </a:rPr>
              <a:t>13. Key Features: YOLOv8</a:t>
            </a:r>
            <a:endParaRPr lang="en-US" sz="4640" dirty="0">
              <a:solidFill>
                <a:srgbClr val="292929"/>
              </a:solidFill>
              <a:latin typeface="Calibri Light" panose="020F0302020204030204" charset="0"/>
              <a:ea typeface="思源宋体-思源宋体-ExtraLight" pitchFamily="34" charset="-122"/>
              <a:cs typeface="Calibri Light" panose="020F030202020403020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609344" y="4773168"/>
            <a:ext cx="5696712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Anchor-free design for better small object detection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472" y="2249424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48" y="5074920"/>
            <a:ext cx="685800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" y="2249424"/>
            <a:ext cx="1362456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1896" y="2249424"/>
            <a:ext cx="1362456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496" y="2249424"/>
            <a:ext cx="1088136" cy="108813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0963656" y="3575304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Higher speed and accuracy than YOLOv8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4297680" y="3575304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Self-attention and spatial attention mechanisms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960120" y="6400800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Optimized for edge devices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960120" y="3575304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Hybrid Transformer-CNN backbone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7626096" y="3575304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Sparse convolution and dynamic quantization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11155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14. Key Features:YOLOv11</a:t>
            </a:r>
            <a:endParaRPr lang="en-US" sz="46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044952"/>
            <a:ext cx="6345936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4754880"/>
            <a:ext cx="6345936" cy="5943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044952"/>
            <a:ext cx="6345936" cy="594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614416"/>
            <a:ext cx="12957048" cy="59436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54880"/>
            <a:ext cx="6345936" cy="59436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895344"/>
            <a:ext cx="6345936" cy="5943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895344"/>
            <a:ext cx="6345936" cy="59436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106424" y="5760720"/>
            <a:ext cx="1242669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Early stopping to prevent overfitting</a:t>
            </a:r>
            <a:endParaRPr lang="en-US" sz="1850" dirty="0"/>
          </a:p>
        </p:txBody>
      </p:sp>
      <p:sp>
        <p:nvSpPr>
          <p:cNvPr id="12" name="Text 1"/>
          <p:cNvSpPr/>
          <p:nvPr/>
        </p:nvSpPr>
        <p:spPr>
          <a:xfrm>
            <a:off x="1106424" y="4901184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Dice loss (for segmentation masks)</a:t>
            </a:r>
            <a:endParaRPr lang="en-US" sz="1850" dirty="0"/>
          </a:p>
        </p:txBody>
      </p:sp>
      <p:sp>
        <p:nvSpPr>
          <p:cNvPr id="13" name="Text 2"/>
          <p:cNvSpPr/>
          <p:nvPr/>
        </p:nvSpPr>
        <p:spPr>
          <a:xfrm>
            <a:off x="1106424" y="4050792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Loss Functions:</a:t>
            </a:r>
            <a:endParaRPr lang="en-US" sz="1850" dirty="0"/>
          </a:p>
        </p:txBody>
      </p:sp>
      <p:sp>
        <p:nvSpPr>
          <p:cNvPr id="14" name="Text 3"/>
          <p:cNvSpPr/>
          <p:nvPr/>
        </p:nvSpPr>
        <p:spPr>
          <a:xfrm>
            <a:off x="832104" y="202082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15. Training Process</a:t>
            </a:r>
            <a:endParaRPr lang="en-US" sz="4640" dirty="0"/>
          </a:p>
        </p:txBody>
      </p:sp>
      <p:sp>
        <p:nvSpPr>
          <p:cNvPr id="15" name="Text 4"/>
          <p:cNvSpPr/>
          <p:nvPr/>
        </p:nvSpPr>
        <p:spPr>
          <a:xfrm>
            <a:off x="7717536" y="4901184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Data augmentation applied during training</a:t>
            </a:r>
            <a:endParaRPr lang="en-US" sz="1850" dirty="0"/>
          </a:p>
        </p:txBody>
      </p:sp>
      <p:sp>
        <p:nvSpPr>
          <p:cNvPr id="16" name="Text 5"/>
          <p:cNvSpPr/>
          <p:nvPr/>
        </p:nvSpPr>
        <p:spPr>
          <a:xfrm>
            <a:off x="7717536" y="3191256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Epochs: 50</a:t>
            </a:r>
            <a:endParaRPr lang="en-US" sz="1850" dirty="0"/>
          </a:p>
        </p:txBody>
      </p:sp>
      <p:sp>
        <p:nvSpPr>
          <p:cNvPr id="17" name="Text 6"/>
          <p:cNvSpPr/>
          <p:nvPr/>
        </p:nvSpPr>
        <p:spPr>
          <a:xfrm>
            <a:off x="7717536" y="4050792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CIoU loss (for bounding boxes)</a:t>
            </a: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1106424" y="3191256"/>
            <a:ext cx="581558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Batch Size: 16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12" y="1956816"/>
            <a:ext cx="136245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224" y="1956816"/>
            <a:ext cx="685800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36" y="5074920"/>
            <a:ext cx="1088136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248" y="1956816"/>
            <a:ext cx="685800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504" y="1956816"/>
            <a:ext cx="950976" cy="108813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60120" y="6400800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Inference Speed: Time taken per image during prediction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960120" y="3282696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Precision (P): TP/(TP+FP) - Correctly detected ulcers among all detections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10963656" y="3282696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mAP50-95: Mean AP across multiple IoU thresholds (0.50 to 0.95)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832104" y="822960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16. Evaluation Metrics</a:t>
            </a:r>
            <a:endParaRPr lang="en-US" sz="4640" dirty="0"/>
          </a:p>
        </p:txBody>
      </p:sp>
      <p:sp>
        <p:nvSpPr>
          <p:cNvPr id="13" name="Text 4"/>
          <p:cNvSpPr/>
          <p:nvPr/>
        </p:nvSpPr>
        <p:spPr>
          <a:xfrm>
            <a:off x="4297680" y="3282696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Recall (R): TP/(TP+FN) - Detection rate of all ulcer instances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7626096" y="3282696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mAP50: Average precision at IoU threshold = 0.5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77545"/>
            <a:ext cx="13244830" cy="12026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17. Performance Graphs</a:t>
            </a:r>
            <a:endParaRPr lang="en-US" sz="641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4035" y="1852295"/>
            <a:ext cx="13282295" cy="52762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609" y="855345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18. Performance Comparison</a:t>
            </a:r>
            <a:endParaRPr lang="en-US" sz="641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09370" y="2371725"/>
            <a:ext cx="11943080" cy="51238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48" y="3374136"/>
            <a:ext cx="685800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44" y="3374136"/>
            <a:ext cx="122529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480" y="3374136"/>
            <a:ext cx="950976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1896" y="3374136"/>
            <a:ext cx="1362456" cy="108813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963656" y="4690872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YOLOv8 remains competitive and delivers reliable results</a:t>
            </a:r>
            <a:endParaRPr lang="en-US" sz="1850" dirty="0"/>
          </a:p>
        </p:txBody>
      </p:sp>
      <p:sp>
        <p:nvSpPr>
          <p:cNvPr id="9" name="Text 1"/>
          <p:cNvSpPr/>
          <p:nvPr/>
        </p:nvSpPr>
        <p:spPr>
          <a:xfrm>
            <a:off x="4297680" y="4690872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Instance segmentation with YOLOv11 shows 2% increase in mAP50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832104" y="2240280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19. Key Performance Results</a:t>
            </a:r>
            <a:endParaRPr lang="en-US" sz="4640" dirty="0"/>
          </a:p>
        </p:txBody>
      </p:sp>
      <p:sp>
        <p:nvSpPr>
          <p:cNvPr id="11" name="Text 3"/>
          <p:cNvSpPr/>
          <p:nvPr/>
        </p:nvSpPr>
        <p:spPr>
          <a:xfrm>
            <a:off x="960120" y="4690872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YOLOv11 outperforms YOLOv8 in most metrics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7626096" y="4690872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YOLOv11 achieves highest precision (0.904) for detection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850" y="427355"/>
            <a:ext cx="12984480" cy="2011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20. Instance Segmentation Results</a:t>
            </a:r>
            <a:endParaRPr lang="en-US" sz="641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30350" y="2926715"/>
            <a:ext cx="2712085" cy="337693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013325" y="2926715"/>
            <a:ext cx="2998470" cy="33762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850" y="486410"/>
            <a:ext cx="12984480" cy="1503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21. Object Detection Results</a:t>
            </a:r>
            <a:endParaRPr lang="en-US" sz="641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24305" y="3016885"/>
            <a:ext cx="4034790" cy="400621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91225" y="3016250"/>
            <a:ext cx="3937000" cy="4006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528" y="3163824"/>
            <a:ext cx="3858768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608576"/>
            <a:ext cx="3858768" cy="14813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163824"/>
            <a:ext cx="3858768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528" y="4608576"/>
            <a:ext cx="3858768" cy="148132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806440" y="2139696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22. Error Analysis</a:t>
            </a:r>
            <a:endParaRPr lang="en-US" sz="4640" dirty="0"/>
          </a:p>
        </p:txBody>
      </p:sp>
      <p:sp>
        <p:nvSpPr>
          <p:cNvPr id="9" name="Text 1"/>
          <p:cNvSpPr/>
          <p:nvPr/>
        </p:nvSpPr>
        <p:spPr>
          <a:xfrm>
            <a:off x="10204704" y="4754880"/>
            <a:ext cx="3328416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Class Confusion: Misclassifications between small ulcers and background textures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6080760" y="3310128"/>
            <a:ext cx="3328416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False Positives: Areas incorrectly identified as ulcers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6080760" y="4754880"/>
            <a:ext cx="3328416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Overlap Issues: Improper instance mask overlapping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0204704" y="3310128"/>
            <a:ext cx="3328416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False Negatives: Small ulcer regions missed by models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912" y="2103120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248" y="2103120"/>
            <a:ext cx="685800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36" y="4928616"/>
            <a:ext cx="1088136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0312" y="2103120"/>
            <a:ext cx="1362456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496" y="2103120"/>
            <a:ext cx="1088136" cy="108813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60120" y="6254496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Optimized for deployment on edge devices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4297680" y="3429000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Enhanced small object detection with hybrid architecture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10963656" y="3429000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Robust training with better class imbalance handling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7626096" y="3429000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Faster inference times suitable for clinical applications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60120" y="3429000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YOLOv11 demonstrates improved accuracy over YOLOv8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96926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23. Key Findings</a:t>
            </a:r>
            <a:endParaRPr lang="en-US" sz="46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3767328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Assist healthcare professionals in early diagnosis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7571232" y="3767328"/>
            <a:ext cx="5989320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Treatment planning based on accurate segmentation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617720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Monitoring ulcer progression over time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184648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Patient education and self-monitoring tools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2633472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24. Clinical Applications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7571232" y="4617720"/>
            <a:ext cx="5989320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Integration with telemedicine platforms</a:t>
            </a:r>
            <a:endParaRPr lang="en-US" sz="18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4325112"/>
            <a:ext cx="6345936" cy="8869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3172968"/>
            <a:ext cx="6345936" cy="8869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477256"/>
            <a:ext cx="12957048" cy="5943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172968"/>
            <a:ext cx="6345936" cy="8869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325112"/>
            <a:ext cx="6345936" cy="88696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215798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25. Future Improvements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1106424" y="3319272"/>
            <a:ext cx="58155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Further model optimization to reduce computational complexity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1106424" y="4471416"/>
            <a:ext cx="58155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Multi-modal approaches combining visual data with other sensors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7717536" y="3319272"/>
            <a:ext cx="58155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Integration of self-supervised learning to reduce labeled data requirements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1106424" y="5623560"/>
            <a:ext cx="1242669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Extension to 3D object detection for volumetric analysis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7717536" y="4471416"/>
            <a:ext cx="5815584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Domain adaptation for better generalization across diverse datasets</a:t>
            </a:r>
            <a:endParaRPr lang="en-US" sz="18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376732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45079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239512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767328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507992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488936" y="3858768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7488936" y="4590288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96696" y="5330952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96696" y="3858768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996696" y="4590288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8101584" y="3794760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Telemedicine and remote monitoring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832104" y="2514600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26. Potential Applications</a:t>
            </a:r>
            <a:endParaRPr lang="en-US" sz="4640" dirty="0"/>
          </a:p>
        </p:txBody>
      </p:sp>
      <p:sp>
        <p:nvSpPr>
          <p:cNvPr id="16" name="Text 7"/>
          <p:cNvSpPr/>
          <p:nvPr/>
        </p:nvSpPr>
        <p:spPr>
          <a:xfrm>
            <a:off x="1609344" y="4535424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Research and clinical trials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1609344" y="3794760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Healthcare and medical imaging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8101584" y="4535424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Home-based monitoring for diabetic patients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1609344" y="5266944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Mobile applications for preliminary screening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7375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8992" y="10945368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1078992" y="96834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25.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  <a:sym typeface="+mn-ea"/>
              </a:rPr>
              <a:t>Future Improvements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78992" y="904341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23.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Key Findings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78992" y="270662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/>
              <a:t>3.   </a:t>
            </a:r>
            <a:r>
              <a:rPr lang="en-US" sz="2320" dirty="0">
                <a:latin typeface="+mn-ea"/>
                <a:cs typeface="+mn-ea"/>
              </a:rPr>
              <a:t> </a:t>
            </a:r>
            <a:r>
              <a:rPr lang="en-US" sz="2320" dirty="0">
                <a:latin typeface="+mj-lt"/>
                <a:cs typeface="+mj-lt"/>
              </a:rPr>
              <a:t>Introduction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78992" y="5870448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13. </a:t>
            </a:r>
            <a:r>
              <a:rPr lang="en-US" sz="2320" dirty="0">
                <a:solidFill>
                  <a:srgbClr val="292929"/>
                </a:solidFill>
                <a:latin typeface="Calibri Light" panose="020F0302020204030204" charset="0"/>
                <a:ea typeface="思源宋体-思源宋体-ExtraLight" pitchFamily="34" charset="-122"/>
                <a:cs typeface="Calibri Light" panose="020F0302020204030204" charset="0"/>
              </a:rPr>
              <a:t>Model Selection: YOLOv8</a:t>
            </a:r>
            <a:endParaRPr lang="en-US" sz="2320" dirty="0">
              <a:solidFill>
                <a:srgbClr val="292929"/>
              </a:solidFill>
              <a:latin typeface="Calibri Light" panose="020F0302020204030204" charset="0"/>
              <a:ea typeface="思源宋体-思源宋体-ExtraLight" pitchFamily="34" charset="-122"/>
              <a:cs typeface="Calibri Light" panose="020F030202020403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71232" y="5870448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14.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Model Selection: YOLOv11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71232" y="333756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6.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Project Significance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71232" y="270662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4.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Problem Statement</a:t>
            </a:r>
            <a:endParaRPr lang="en-US" sz="2320" dirty="0">
              <a:solidFill>
                <a:srgbClr val="292929"/>
              </a:solidFill>
              <a:latin typeface="思源宋体-思源宋体-ExtraLight" pitchFamily="34" charset="0"/>
              <a:ea typeface="思源宋体-思源宋体-ExtraLight" pitchFamily="34" charset="-122"/>
              <a:cs typeface="思源宋体-思源宋体-ExtraLight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7571232" y="714146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18.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Performance Comparison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571232" y="77815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20. </a:t>
            </a:r>
            <a:r>
              <a:rPr lang="en-US" sz="2320" dirty="0">
                <a:solidFill>
                  <a:srgbClr val="292929"/>
                </a:solidFill>
                <a:latin typeface="Calibri Light" panose="020F0302020204030204" charset="0"/>
                <a:ea typeface="思源宋体-思源宋体-ExtraLight" pitchFamily="34" charset="-122"/>
                <a:cs typeface="Calibri Light" panose="020F0302020204030204" charset="0"/>
                <a:sym typeface="+mn-ea"/>
              </a:rPr>
              <a:t>Instance Segmentation Results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3" name="Text 10"/>
          <p:cNvSpPr/>
          <p:nvPr/>
        </p:nvSpPr>
        <p:spPr>
          <a:xfrm>
            <a:off x="7571232" y="20665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Agenda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78992" y="10314432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27.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  <a:sym typeface="+mn-ea"/>
              </a:rPr>
              <a:t>Conclusion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71232" y="96834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26.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  <a:sym typeface="+mn-ea"/>
              </a:rPr>
              <a:t>Potential Applications</a:t>
            </a:r>
            <a:endParaRPr lang="en-US" sz="2320" dirty="0"/>
          </a:p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6" name="Text 13"/>
          <p:cNvSpPr/>
          <p:nvPr/>
        </p:nvSpPr>
        <p:spPr>
          <a:xfrm>
            <a:off x="7571232" y="10945368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7" name="Text 14"/>
          <p:cNvSpPr/>
          <p:nvPr/>
        </p:nvSpPr>
        <p:spPr>
          <a:xfrm>
            <a:off x="7571232" y="39684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8.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Project Workflow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71232" y="10314432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  <p:sp>
        <p:nvSpPr>
          <p:cNvPr id="19" name="Text 16"/>
          <p:cNvSpPr/>
          <p:nvPr/>
        </p:nvSpPr>
        <p:spPr>
          <a:xfrm>
            <a:off x="1078992" y="20665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Team Members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7571232" y="460857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10. </a:t>
            </a:r>
            <a:r>
              <a:rPr lang="en-US" sz="2320" dirty="0">
                <a:solidFill>
                  <a:srgbClr val="292929"/>
                </a:solidFill>
                <a:latin typeface="Calibri Light" panose="020F0302020204030204" charset="0"/>
                <a:ea typeface="思源宋体-思源宋体-ExtraLight" pitchFamily="34" charset="-122"/>
                <a:cs typeface="Calibri Light" panose="020F0302020204030204" charset="0"/>
              </a:rPr>
              <a:t>Dataset Statistics</a:t>
            </a:r>
            <a:endParaRPr lang="en-US" sz="232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571232" y="841248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22.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  <a:sym typeface="+mn-ea"/>
              </a:rPr>
              <a:t>Error Analysis</a:t>
            </a:r>
            <a:endParaRPr lang="en-US" sz="2320" dirty="0">
              <a:latin typeface="+mj-lt"/>
              <a:cs typeface="+mj-lt"/>
            </a:endParaRPr>
          </a:p>
          <a:p>
            <a:pPr marL="0" indent="0" algn="l">
              <a:lnSpc>
                <a:spcPts val="2900"/>
              </a:lnSpc>
              <a:buNone/>
            </a:pP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78992" y="841248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21.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  <a:sym typeface="+mn-ea"/>
              </a:rPr>
              <a:t>Object Detection Results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78992" y="778154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19.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Key Performance Results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078992" y="460857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9.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Dataset Creation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CONTENTS</a:t>
            </a:r>
            <a:endParaRPr lang="en-US" sz="6410" dirty="0"/>
          </a:p>
        </p:txBody>
      </p:sp>
      <p:sp>
        <p:nvSpPr>
          <p:cNvPr id="26" name="Text 23"/>
          <p:cNvSpPr/>
          <p:nvPr/>
        </p:nvSpPr>
        <p:spPr>
          <a:xfrm>
            <a:off x="1078992" y="3337560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5.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Objectives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571232" y="6510528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16.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Evaluation Metrics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1078992" y="5239512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11.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Dataset Processing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571232" y="904341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24.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  <a:sym typeface="+mn-ea"/>
              </a:rPr>
              <a:t>Clinical Applications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  <a:sym typeface="+mn-ea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1078992" y="7141464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17.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Performance Graphs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</a:endParaRPr>
          </a:p>
        </p:txBody>
      </p:sp>
      <p:sp>
        <p:nvSpPr>
          <p:cNvPr id="31" name="Text 28"/>
          <p:cNvSpPr/>
          <p:nvPr/>
        </p:nvSpPr>
        <p:spPr>
          <a:xfrm>
            <a:off x="7571232" y="5239512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12. </a:t>
            </a:r>
            <a:r>
              <a:rPr lang="en-US" sz="2320" dirty="0">
                <a:solidFill>
                  <a:srgbClr val="292929"/>
                </a:solidFill>
                <a:latin typeface="Calibri Light" panose="020F0302020204030204" charset="0"/>
                <a:ea typeface="思源宋体-思源宋体-ExtraLight" pitchFamily="34" charset="-122"/>
                <a:cs typeface="Calibri Light" panose="020F0302020204030204" charset="0"/>
              </a:rPr>
              <a:t>Dataset Challenges</a:t>
            </a:r>
            <a:endParaRPr lang="en-US" sz="2320" dirty="0">
              <a:solidFill>
                <a:srgbClr val="292929"/>
              </a:solidFill>
              <a:latin typeface="Calibri Light" panose="020F0302020204030204" charset="0"/>
              <a:ea typeface="思源宋体-思源宋体-ExtraLight" pitchFamily="34" charset="-122"/>
              <a:cs typeface="Calibri Light" panose="020F0302020204030204" charset="0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1078992" y="6510528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15.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Training Process</a:t>
            </a:r>
            <a:endParaRPr lang="en-US" sz="2320" dirty="0">
              <a:latin typeface="+mj-lt"/>
              <a:cs typeface="+mj-lt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1078992" y="3968496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7. </a:t>
            </a:r>
            <a:r>
              <a:rPr lang="en-US" sz="232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Literature Survey</a:t>
            </a:r>
            <a:endParaRPr lang="en-US" sz="2320" dirty="0">
              <a:solidFill>
                <a:srgbClr val="292929"/>
              </a:solidFill>
              <a:latin typeface="+mj-lt"/>
              <a:ea typeface="思源宋体-思源宋体-ExtraLight" pitchFamily="34" charset="-122"/>
              <a:cs typeface="+mj-lt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1078992" y="11585448"/>
            <a:ext cx="5989320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2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335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850" y="594995"/>
            <a:ext cx="12984480" cy="12579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27. Conclusion:</a:t>
            </a:r>
            <a:endParaRPr lang="en-US" sz="6410" dirty="0"/>
          </a:p>
        </p:txBody>
      </p:sp>
      <p:sp>
        <p:nvSpPr>
          <p:cNvPr id="4" name="Text Box 3"/>
          <p:cNvSpPr txBox="1"/>
          <p:nvPr/>
        </p:nvSpPr>
        <p:spPr>
          <a:xfrm>
            <a:off x="1128395" y="2413000"/>
            <a:ext cx="11098530" cy="3526155"/>
          </a:xfrm>
          <a:prstGeom prst="rect">
            <a:avLst/>
          </a:prstGeom>
        </p:spPr>
        <p:txBody>
          <a:bodyPr>
            <a:noAutofit/>
          </a:bodyPr>
          <a:p>
            <a:pPr marL="998220" indent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i="0">
                <a:solidFill>
                  <a:schemeClr val="tx1"/>
                </a:solidFill>
                <a:latin typeface="Calibri Light" panose="020F0302020204030204" charset="0"/>
                <a:ea typeface="Times New Roman" panose="02020603050405020304"/>
                <a:cs typeface="Calibri Light" panose="020F0302020204030204" charset="0"/>
              </a:rPr>
              <a:t>The transition from YOLOv8 to YOLOv11 has led to notable advancements in accuracy, efficiency, and real-time adaptability. YOLOv11’s improvements in feature extraction,</a:t>
            </a:r>
            <a:endParaRPr lang="en-US" altLang="zh-CN" sz="2800" b="0" i="0">
              <a:solidFill>
                <a:schemeClr val="tx1"/>
              </a:solidFill>
              <a:latin typeface="Calibri Light" panose="020F0302020204030204" charset="0"/>
              <a:ea typeface="Times New Roman" panose="02020603050405020304"/>
              <a:cs typeface="Calibri Light" panose="020F0302020204030204" charset="0"/>
            </a:endParaRPr>
          </a:p>
          <a:p>
            <a:pPr marL="998220" indent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0" i="0">
                <a:solidFill>
                  <a:schemeClr val="tx1"/>
                </a:solidFill>
                <a:latin typeface="Calibri Light" panose="020F0302020204030204" charset="0"/>
                <a:ea typeface="Times New Roman" panose="02020603050405020304"/>
                <a:cs typeface="Calibri Light" panose="020F0302020204030204" charset="0"/>
              </a:rPr>
              <a:t>computational optimization, and small object detection make it a highly versatile state-of-the-art model. As the field of computer vision  advances, further optimizations and integrations with emerging AI technologies will enhance YOLO’s capabilities, expanding its applications across industries.</a:t>
            </a:r>
            <a:endParaRPr lang="en-US" altLang="zh-CN" sz="2800" b="0" i="0">
              <a:solidFill>
                <a:schemeClr val="tx1"/>
              </a:solidFill>
              <a:latin typeface="Calibri Light" panose="020F0302020204030204" charset="0"/>
              <a:ea typeface="Times New Roman" panose="02020603050405020304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779776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+mj-lt"/>
                <a:ea typeface="思源宋体-思源宋体-ExtraLight" pitchFamily="34" charset="-122"/>
                <a:cs typeface="+mj-lt"/>
              </a:rPr>
              <a:t>1. Team Members</a:t>
            </a:r>
            <a:endParaRPr lang="en-US" sz="4640" dirty="0">
              <a:latin typeface="+mj-lt"/>
              <a:cs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6053328" y="5038344"/>
            <a:ext cx="750722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KSHITIJ KR. GUPTA (22052992)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53328" y="4471416"/>
            <a:ext cx="750722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ARYAN RAJ (22052973)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6053328" y="3913632"/>
            <a:ext cx="7507224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SOURAV PRASAD (22052601)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23241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88" y="2404872"/>
            <a:ext cx="95097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064" y="4928616"/>
            <a:ext cx="95097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088" y="4928616"/>
            <a:ext cx="950976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496" y="4928616"/>
            <a:ext cx="1088136" cy="10881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064" y="2404872"/>
            <a:ext cx="950976" cy="108813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7472" y="2404872"/>
            <a:ext cx="1088136" cy="108813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344" y="2404872"/>
            <a:ext cx="1225296" cy="108813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0963656" y="3721608"/>
            <a:ext cx="271576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Methodology</a:t>
            </a:r>
            <a:endParaRPr lang="en-US" sz="185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2" name="Text 1"/>
          <p:cNvSpPr/>
          <p:nvPr/>
        </p:nvSpPr>
        <p:spPr>
          <a:xfrm>
            <a:off x="832104" y="1261872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2. Agenda</a:t>
            </a:r>
            <a:endParaRPr lang="en-US" sz="4640" dirty="0"/>
          </a:p>
        </p:txBody>
      </p:sp>
      <p:sp>
        <p:nvSpPr>
          <p:cNvPr id="13" name="Text 2"/>
          <p:cNvSpPr/>
          <p:nvPr/>
        </p:nvSpPr>
        <p:spPr>
          <a:xfrm>
            <a:off x="960120" y="6254496"/>
            <a:ext cx="271576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Implementation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4" name="Text 3"/>
          <p:cNvSpPr/>
          <p:nvPr/>
        </p:nvSpPr>
        <p:spPr>
          <a:xfrm>
            <a:off x="7626096" y="3721608"/>
            <a:ext cx="271576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Dataset Details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  <p:sp>
        <p:nvSpPr>
          <p:cNvPr id="15" name="Text 4"/>
          <p:cNvSpPr/>
          <p:nvPr/>
        </p:nvSpPr>
        <p:spPr>
          <a:xfrm>
            <a:off x="4297680" y="3721608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Problem Statement &amp; Objectives</a:t>
            </a:r>
            <a:endParaRPr lang="en-US" sz="185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7626096" y="6254496"/>
            <a:ext cx="271576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Conclusion &amp; Future Scope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7" name="Text 6"/>
          <p:cNvSpPr/>
          <p:nvPr/>
        </p:nvSpPr>
        <p:spPr>
          <a:xfrm>
            <a:off x="4297680" y="6254496"/>
            <a:ext cx="271576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Results &amp; Analysis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8" name="Text 7"/>
          <p:cNvSpPr/>
          <p:nvPr/>
        </p:nvSpPr>
        <p:spPr>
          <a:xfrm>
            <a:off x="960120" y="3721608"/>
            <a:ext cx="2715768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Introduction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232" y="3227832"/>
            <a:ext cx="548640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4632" y="3227832"/>
            <a:ext cx="822960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36" y="3227832"/>
            <a:ext cx="1088136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3227832"/>
            <a:ext cx="950976" cy="108813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297680" y="4544568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M</a:t>
            </a: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anual examinations are subjective and time-consuming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9" name="Text 1"/>
          <p:cNvSpPr/>
          <p:nvPr/>
        </p:nvSpPr>
        <p:spPr>
          <a:xfrm>
            <a:off x="7626096" y="4544568"/>
            <a:ext cx="2715768" cy="1481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Instance segmentation allows differentiation between multiple ulcers in a single image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0" name="Text 2"/>
          <p:cNvSpPr/>
          <p:nvPr/>
        </p:nvSpPr>
        <p:spPr>
          <a:xfrm>
            <a:off x="832104" y="2084832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3. Introduction</a:t>
            </a:r>
            <a:endParaRPr lang="en-US" sz="4640" dirty="0"/>
          </a:p>
        </p:txBody>
      </p:sp>
      <p:sp>
        <p:nvSpPr>
          <p:cNvPr id="11" name="Text 3"/>
          <p:cNvSpPr/>
          <p:nvPr/>
        </p:nvSpPr>
        <p:spPr>
          <a:xfrm>
            <a:off x="960120" y="4544568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Foot ulcers require early and accurate detection to avoid complications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2" name="Text 4"/>
          <p:cNvSpPr/>
          <p:nvPr/>
        </p:nvSpPr>
        <p:spPr>
          <a:xfrm>
            <a:off x="10963656" y="4544568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Automated solutions can enhance diagnostic accuracy and efficiency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46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616" y="473659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365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4736592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56064" y="4828032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6696" y="4828032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330952" y="4828032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934456" y="4773168"/>
            <a:ext cx="353872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Challenge of distinguishing between multiple ulcers in a single image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1" name="Text 4"/>
          <p:cNvSpPr/>
          <p:nvPr/>
        </p:nvSpPr>
        <p:spPr>
          <a:xfrm>
            <a:off x="832104" y="348386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4. Problem Statement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10268712" y="4773168"/>
            <a:ext cx="3538728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R</a:t>
            </a: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equirement for real-time processing capabilities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3" name="Text 6"/>
          <p:cNvSpPr/>
          <p:nvPr/>
        </p:nvSpPr>
        <p:spPr>
          <a:xfrm>
            <a:off x="1609344" y="4773168"/>
            <a:ext cx="353872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Need for efficient, automated foot ulcer detection and segmentation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3374136"/>
            <a:ext cx="136245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496" y="3374136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4632" y="3374136"/>
            <a:ext cx="822960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" y="3374136"/>
            <a:ext cx="1362456" cy="108813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0963656" y="4690872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Enable monitoring of ulcer progression through precise segmentation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9" name="Text 1"/>
          <p:cNvSpPr/>
          <p:nvPr/>
        </p:nvSpPr>
        <p:spPr>
          <a:xfrm>
            <a:off x="832104" y="2240280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5. Objectives</a:t>
            </a:r>
            <a:endParaRPr lang="en-US" sz="4640" dirty="0"/>
          </a:p>
        </p:txBody>
      </p:sp>
      <p:sp>
        <p:nvSpPr>
          <p:cNvPr id="10" name="Text 2"/>
          <p:cNvSpPr/>
          <p:nvPr/>
        </p:nvSpPr>
        <p:spPr>
          <a:xfrm>
            <a:off x="4297680" y="4690872"/>
            <a:ext cx="2715768" cy="886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Compare performance of YOLOv8 and YOLOv11 models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1" name="Text 3"/>
          <p:cNvSpPr/>
          <p:nvPr/>
        </p:nvSpPr>
        <p:spPr>
          <a:xfrm>
            <a:off x="960120" y="4690872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Develop a model for accurate foot ulcer detection and instance segmentation</a:t>
            </a:r>
            <a:endParaRPr lang="en-US" sz="1850" dirty="0">
              <a:latin typeface="+mj-lt"/>
              <a:cs typeface="+mj-lt"/>
            </a:endParaRPr>
          </a:p>
        </p:txBody>
      </p:sp>
      <p:sp>
        <p:nvSpPr>
          <p:cNvPr id="12" name="Text 4"/>
          <p:cNvSpPr/>
          <p:nvPr/>
        </p:nvSpPr>
        <p:spPr>
          <a:xfrm>
            <a:off x="7626096" y="4690872"/>
            <a:ext cx="2715768" cy="1188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Create a system to assist healthcare professionals in early diagnosis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354787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442569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31266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425696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547872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488936" y="3630168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7488936" y="4517136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96696" y="5404104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96696" y="4517136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996696" y="3630168"/>
            <a:ext cx="16459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303030"/>
                </a:solidFill>
                <a:latin typeface="思源宋体-思源宋体-Regular" pitchFamily="34" charset="0"/>
                <a:ea typeface="思源宋体-思源宋体-Regular" pitchFamily="34" charset="-122"/>
                <a:cs typeface="思源宋体-思源宋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832104" y="2295144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92929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6. Project Significance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1609344" y="4462272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Precise segmentation aids in treatment planning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6" name="Text 7"/>
          <p:cNvSpPr/>
          <p:nvPr/>
        </p:nvSpPr>
        <p:spPr>
          <a:xfrm>
            <a:off x="1609344" y="5349240"/>
            <a:ext cx="5696712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Potential integration into telemedicine applications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7" name="Text 8"/>
          <p:cNvSpPr/>
          <p:nvPr/>
        </p:nvSpPr>
        <p:spPr>
          <a:xfrm>
            <a:off x="1609344" y="3575304"/>
            <a:ext cx="5696712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Early detection prevents severe complications</a:t>
            </a:r>
            <a:endParaRPr lang="en-US" sz="1850" dirty="0"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8101584" y="4462272"/>
            <a:ext cx="5696712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+mj-lt"/>
                <a:ea typeface="思源宋体-思源宋体-Regular" pitchFamily="34" charset="-122"/>
                <a:cs typeface="+mj-lt"/>
              </a:rPr>
              <a:t>Monitoring capabilities help track healing progress</a:t>
            </a:r>
            <a:endParaRPr lang="en-US" sz="1850" dirty="0">
              <a:solidFill>
                <a:srgbClr val="585858"/>
              </a:solidFill>
              <a:latin typeface="+mj-lt"/>
              <a:ea typeface="思源宋体-思源宋体-Regular" pitchFamily="34" charset="-122"/>
              <a:cs typeface="+mj-lt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8101584" y="3575304"/>
            <a:ext cx="5696712" cy="594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585858"/>
                </a:solidFill>
                <a:latin typeface="Calibri Light" panose="020F0302020204030204" charset="0"/>
                <a:ea typeface="思源宋体-思源宋体-Regular" pitchFamily="34" charset="-122"/>
                <a:cs typeface="Calibri Light" panose="020F0302020204030204" charset="0"/>
              </a:rPr>
              <a:t>Automated system reduces burden on medical practitioners</a:t>
            </a:r>
            <a:endParaRPr lang="en-US" sz="1850" dirty="0">
              <a:solidFill>
                <a:srgbClr val="585858"/>
              </a:solidFill>
              <a:latin typeface="Calibri Light" panose="020F0302020204030204" charset="0"/>
              <a:ea typeface="思源宋体-思源宋体-Regular" pitchFamily="34" charset="-122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6106</Words>
  <Application>WPS Slides</Application>
  <PresentationFormat>On-screen Show (16:9)</PresentationFormat>
  <Paragraphs>361</Paragraphs>
  <Slides>30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SimSun</vt:lpstr>
      <vt:lpstr>Wingdings</vt:lpstr>
      <vt:lpstr>思源宋体-思源宋体-ExtraLight</vt:lpstr>
      <vt:lpstr>思源宋体-思源宋体-ExtraLight</vt:lpstr>
      <vt:lpstr>思源宋体-思源宋体-ExtraLight</vt:lpstr>
      <vt:lpstr>Calibri Light</vt:lpstr>
      <vt:lpstr>思源宋体-思源宋体-Regular</vt:lpstr>
      <vt:lpstr>思源宋体-思源宋体-Regular</vt:lpstr>
      <vt:lpstr>思源宋体-思源宋体-Regular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ARYAN Raj</cp:lastModifiedBy>
  <cp:revision>5</cp:revision>
  <dcterms:created xsi:type="dcterms:W3CDTF">2025-04-06T22:03:00Z</dcterms:created>
  <dcterms:modified xsi:type="dcterms:W3CDTF">2025-04-08T10:37:46Z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4C5B1CE41DCA439DB8D54FA5FA61E014_13</vt:lpwstr>
  </property>
  <property fmtid="{D5CDD505-2E9C-101B-9397-08002B2CF9AE}" pid="3" name="KSOProductBuildVer">
    <vt:lpwstr>1033-12.2.0.20782</vt:lpwstr>
  </property>
</Properties>
</file>